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Olga\&#1056;&#1072;&#1073;&#1086;&#1095;&#1080;&#1081;%20&#1089;&#1090;&#1086;&#1083;\&#1085;&#1072;%20&#1082;&#1086;&#1085;&#1082;&#1091;&#1088;&#1089;%20&#1059;&#1095;&#1080;&#1090;&#1077;&#1083;&#1100;%20&#1075;&#1086;&#1076;&#1072;%20&#1057;&#1091;&#1095;&#1082;&#1086;&#1074;&#1072;%20&#1042;.&#1057;\&#1050;&#1072;&#1082;&#1086;&#1075;&#1086;%20&#1094;&#1074;&#1077;&#1090;&#1072;%20&#1089;&#1085;&#1077;&#1075;\&#1087;&#1088;&#1077;&#1079;&#1077;&#1085;&#1090;&#1072;&#1094;&#1080;&#1103;%20&#1082;&#1072;&#1082;&#1086;&#1075;&#1086;%20&#1094;&#1074;&#1077;&#1090;&#1072;%20&#1089;&#1085;&#1077;&#1075;\Tc_37jan.mid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42977" y="928670"/>
            <a:ext cx="728667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Какого цвета снег?</a:t>
            </a:r>
          </a:p>
          <a:p>
            <a:pPr algn="ctr"/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3042" y="2357430"/>
            <a:ext cx="61436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по картинам русских художников  </a:t>
            </a:r>
          </a:p>
          <a:p>
            <a:pPr algn="ctr"/>
            <a:r>
              <a:rPr lang="ru-RU" sz="2800" dirty="0" err="1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А.А.Пластова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 «Первый снег»,</a:t>
            </a:r>
          </a:p>
          <a:p>
            <a:pPr algn="ctr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И.Э.Грабаря «Мартовский снег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»).</a:t>
            </a:r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1736" y="1857364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Урок-путешествие в 6 классе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>
            <a:spLocks noChangeAspect="1"/>
          </p:cNvSpPr>
          <p:nvPr/>
        </p:nvSpPr>
        <p:spPr>
          <a:xfrm>
            <a:off x="714348" y="4071942"/>
            <a:ext cx="1714512" cy="242889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cap="rnd"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chemeClr val="accent5">
                    <a:lumMod val="75000"/>
                  </a:schemeClr>
                </a:gs>
                <a:gs pos="100000">
                  <a:srgbClr val="FFEBFA"/>
                </a:gs>
              </a:gsLst>
              <a:lin ang="5400000" scaled="0"/>
              <a:tileRect r="-100000" b="-100000"/>
            </a:gradFill>
            <a:round/>
          </a:ln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>
            <a:spLocks noChangeAspect="1"/>
          </p:cNvSpPr>
          <p:nvPr/>
        </p:nvSpPr>
        <p:spPr>
          <a:xfrm>
            <a:off x="3714744" y="4214818"/>
            <a:ext cx="1571636" cy="228601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5400000" scaled="0"/>
            </a:gradFill>
          </a:ln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>
            <a:spLocks noChangeAspect="1"/>
          </p:cNvSpPr>
          <p:nvPr/>
        </p:nvSpPr>
        <p:spPr>
          <a:xfrm>
            <a:off x="6786578" y="4071942"/>
            <a:ext cx="1643074" cy="2428892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32-конечная звезда 11"/>
          <p:cNvSpPr/>
          <p:nvPr/>
        </p:nvSpPr>
        <p:spPr>
          <a:xfrm>
            <a:off x="2786050" y="285728"/>
            <a:ext cx="714380" cy="714380"/>
          </a:xfrm>
          <a:prstGeom prst="star32">
            <a:avLst>
              <a:gd name="adj" fmla="val 26893"/>
            </a:avLst>
          </a:prstGeom>
          <a:blipFill>
            <a:blip r:embed="rId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32-конечная звезда 12"/>
          <p:cNvSpPr/>
          <p:nvPr/>
        </p:nvSpPr>
        <p:spPr>
          <a:xfrm>
            <a:off x="7929586" y="1571612"/>
            <a:ext cx="714380" cy="714380"/>
          </a:xfrm>
          <a:prstGeom prst="star32">
            <a:avLst>
              <a:gd name="adj" fmla="val 26893"/>
            </a:avLst>
          </a:prstGeom>
          <a:blipFill>
            <a:blip r:embed="rId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32-конечная звезда 13"/>
          <p:cNvSpPr/>
          <p:nvPr/>
        </p:nvSpPr>
        <p:spPr>
          <a:xfrm>
            <a:off x="357158" y="1428736"/>
            <a:ext cx="714380" cy="714380"/>
          </a:xfrm>
          <a:prstGeom prst="star32">
            <a:avLst>
              <a:gd name="adj" fmla="val 26893"/>
            </a:avLst>
          </a:prstGeom>
          <a:blipFill>
            <a:blip r:embed="rId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Tc_37jan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8572528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0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00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61 0.04815 C -0.11163 0.04884 -0.17465 0.04954 -0.20017 0.05463 C -0.22569 0.05972 -0.21302 0.05069 -0.20174 0.07824 C -0.19045 0.10579 -0.13385 0.18333 -0.13247 0.22014 C -0.13108 0.25694 -0.19219 0.27153 -0.19375 0.29977 C -0.19531 0.32801 -0.15833 0.36389 -0.14219 0.39005 C -0.12604 0.4162 -0.09323 0.44375 -0.09705 0.45671 C -0.10087 0.46968 -0.17795 0.45069 -0.16476 0.46759 C -0.15156 0.48449 -0.04549 0.5206 -0.01788 0.55787 C 0.00972 0.59514 0.00694 0.65579 0.00139 0.6912 C -0.00417 0.72662 -0.0526 0.74792 -0.05174 0.77083 C -0.05087 0.79375 -0.00799 0.81574 0.00625 0.82894 C 0.02049 0.84213 0.02708 0.84606 0.03368 0.85023 " pathEditMode="relative" ptsTypes="aaaaaaaaaaaaA">
                                      <p:cBhvr>
                                        <p:cTn id="3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000"/>
                            </p:stCondLst>
                            <p:childTnLst>
                              <p:par>
                                <p:cTn id="38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0"/>
                            </p:stCondLst>
                            <p:childTnLst>
                              <p:par>
                                <p:cTn id="4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6 0.06852 C -0.0474 0.08889 -0.08421 0.10949 -0.06355 0.11157 C -0.04289 0.11365 0.08837 0.07824 0.11389 0.08148 C 0.13941 0.08472 0.08316 0.11157 0.08959 0.13102 C 0.09601 0.15046 0.15521 0.18125 0.15261 0.19768 C 0.15001 0.21412 0.06268 0.20509 0.07344 0.22986 C 0.08421 0.25463 0.17379 0.31713 0.21702 0.34606 C 0.26025 0.375 0.31997 0.38078 0.33316 0.40416 C 0.34636 0.42754 0.30139 0.46111 0.29601 0.48588 C 0.29063 0.51064 0.30348 0.53889 0.30087 0.55254 C 0.29827 0.5662 0.29497 0.55509 0.27987 0.56759 C 0.26459 0.58009 0.22223 0.61782 0.2106 0.62777 " pathEditMode="relative" ptsTypes="aaaaaaaaaaaA">
                                      <p:cBhvr>
                                        <p:cTn id="45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0"/>
                            </p:stCondLst>
                            <p:childTnLst>
                              <p:par>
                                <p:cTn id="47" presetID="47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1000"/>
                            </p:stCondLst>
                            <p:childTnLst>
                              <p:par>
                                <p:cTn id="5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809 0.02107 -0.096 0.04213 -0.09201 0.05579 C -0.08802 0.06945 0.0125 0.0588 0.02414 0.08172 C 0.03577 0.10463 0.01424 0.17246 -0.02256 0.19352 C -0.05937 0.21459 -0.1677 0.19283 -0.1967 0.20857 C -0.22569 0.22431 -0.20173 0.26644 -0.1967 0.2882 C -0.19166 0.30996 -0.16024 0.33056 -0.16614 0.33982 C -0.17204 0.34908 -0.22152 0.33658 -0.23229 0.34399 C -0.24305 0.35139 -0.24392 0.37315 -0.23055 0.38496 C -0.21718 0.39676 -0.1526 0.40996 -0.15156 0.41505 C -0.15052 0.42014 -0.20451 0.40926 -0.22413 0.41505 C -0.24375 0.42084 -0.2835 0.42987 -0.26927 0.44954 C -0.25503 0.46922 -0.14809 0.51065 -0.13871 0.53334 C -0.12934 0.55602 -0.20052 0.57709 -0.21284 0.58496 " pathEditMode="relative" ptsTypes="aaaaaaaaaaaaaA">
                                      <p:cBhvr>
                                        <p:cTn id="5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6000"/>
                            </p:stCondLst>
                            <p:childTnLst>
                              <p:par>
                                <p:cTn id="5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3872 0.04769 C -0.87552 0.06806 -0.91233 0.08866 -0.89167 0.09074 C -0.87101 0.09282 -0.73976 0.05741 -0.71424 0.06065 C -0.68872 0.06389 -0.74497 0.09074 -0.73854 0.11019 C -0.73212 0.12963 -0.67292 0.16042 -0.67552 0.17685 C -0.67812 0.19329 -0.76545 0.18426 -0.75469 0.20903 C -0.74392 0.2338 -0.65434 0.2963 -0.61111 0.32523 C -0.56788 0.35417 -0.50816 0.35995 -0.49497 0.38333 C -0.48177 0.40671 -0.52674 0.44028 -0.53212 0.46505 C -0.5375 0.48981 -0.52465 0.51806 -0.52726 0.53171 C -0.52986 0.54537 -0.53316 0.53426 -0.54826 0.54676 C -0.56354 0.55926 -0.6059 0.59699 -0.61753 0.60694 " pathEditMode="relative" ptsTypes="aaaaaaaaaaaA">
                                      <p:cBhvr>
                                        <p:cTn id="5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1000"/>
                            </p:stCondLst>
                            <p:childTnLst>
                              <p:par>
                                <p:cTn id="5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6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5" grpId="0"/>
      <p:bldP spid="6" grpId="0"/>
      <p:bldP spid="8" grpId="0"/>
      <p:bldP spid="9" grpId="0" animBg="1"/>
      <p:bldP spid="10" grpId="0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4" grpId="0" animBg="1"/>
      <p:bldP spid="14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1397000"/>
          <a:ext cx="8358246" cy="3977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6357982"/>
              </a:tblGrid>
              <a:tr h="888992">
                <a:tc>
                  <a:txBody>
                    <a:bodyPr/>
                    <a:lstStyle/>
                    <a:p>
                      <a:r>
                        <a:rPr lang="ru-RU" dirty="0" smtClean="0"/>
                        <a:t>Куда совершается путешествие</a:t>
                      </a:r>
                    </a:p>
                    <a:p>
                      <a:r>
                        <a:rPr lang="ru-RU" dirty="0" smtClean="0"/>
                        <a:t>Автор и название картины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Путевые заметки: цвета , оттенки снега, изображенного на картинах</a:t>
                      </a:r>
                      <a:endParaRPr lang="ru-RU" dirty="0"/>
                    </a:p>
                  </a:txBody>
                  <a:tcPr/>
                </a:tc>
              </a:tr>
              <a:tr h="68545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А.А.Пластов «Первый снег»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Не</a:t>
                      </a:r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тронутый, только что выпавший;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белый чистый (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не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испачка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нн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ый, 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не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загрязне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нн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ый), све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жи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й снег, с голуб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ова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тым  о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тте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нком, ровный; 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нея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ркие, мя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г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кие тона, к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нтрастные  (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противо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положные, п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лярные) краски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8545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А.К.Саврасов «Дворик. Зима»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8545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И.Э.Грабарь «Мартовский снег»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8596" y="428604"/>
            <a:ext cx="82868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Путевые заметки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32-конечная звезда 3"/>
          <p:cNvSpPr/>
          <p:nvPr/>
        </p:nvSpPr>
        <p:spPr>
          <a:xfrm>
            <a:off x="928662" y="428604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32-конечная звезда 4"/>
          <p:cNvSpPr/>
          <p:nvPr/>
        </p:nvSpPr>
        <p:spPr>
          <a:xfrm>
            <a:off x="7858148" y="1071546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32-конечная звезда 5"/>
          <p:cNvSpPr/>
          <p:nvPr/>
        </p:nvSpPr>
        <p:spPr>
          <a:xfrm>
            <a:off x="8286776" y="2643182"/>
            <a:ext cx="500066" cy="500066"/>
          </a:xfrm>
          <a:prstGeom prst="star32">
            <a:avLst>
              <a:gd name="adj" fmla="val 38341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32-конечная звезда 6"/>
          <p:cNvSpPr/>
          <p:nvPr/>
        </p:nvSpPr>
        <p:spPr>
          <a:xfrm>
            <a:off x="1857356" y="3214686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823 0.05325 0.03663 0.10672 0.06458 0.1419 C 0.09253 0.17709 0.18836 0.19213 0.16788 0.21065 C 0.14739 0.22917 -0.07552 0.20973 -0.05799 0.25371 C -0.04046 0.29769 0.26475 0.41829 0.27274 0.47524 C 0.28073 0.53218 -0.0224 0.54931 -0.00955 0.59561 C 0.00329 0.6419 0.17656 0.69723 0.35 0.75255 " pathEditMode="relative" ptsTypes="aaaaaaA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844 -0.01042 -0.09688 -0.02084 -0.09688 0.01504 C -0.09688 0.05092 0.03489 0.15231 0 0.21504 C -0.0349 0.27777 -0.28802 0.32824 -0.3066 0.39143 C -0.32517 0.45463 -0.09653 0.53356 -0.11129 0.59351 C -0.12604 0.65347 -0.41945 0.74143 -0.39531 0.75046 C -0.37118 0.75949 -0.16875 0.70324 0.03385 0.64722 " pathEditMode="relative" ptsTypes="aaaaaaA">
                                      <p:cBhvr>
                                        <p:cTn id="2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2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4688 0.03634 0.09375 0.07268 0.08872 0.08819 C 0.08368 0.1037 -0.04757 0.07176 -0.03055 0.09259 C -0.01354 0.11342 0.17292 0.18217 0.19045 0.21296 C 0.20799 0.24375 0.0625 0.26204 0.07431 0.27755 C 0.08611 0.29305 0.29618 0.29838 0.26146 0.30555 C 0.22674 0.31273 -0.08455 0.30185 -0.13385 0.3206 C -0.18316 0.33935 -0.10851 0.37824 -0.03385 0.41736 " pathEditMode="relative" ptsTypes="aaaaaaaA">
                                      <p:cBhvr>
                                        <p:cTn id="3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0"/>
                            </p:stCondLst>
                            <p:childTnLst>
                              <p:par>
                                <p:cTn id="32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968 -0.00671 -0.0592 -0.0132 -0.06614 0.00648 C -0.07309 0.02616 0.00226 0.08796 -0.04184 0.11829 C -0.08593 0.14861 -0.30468 0.14004 -0.33055 0.18912 C -0.35642 0.23819 -0.19288 0.37454 -0.1967 0.41296 C -0.20052 0.45139 -0.30347 0.4125 -0.35312 0.41921 C -0.40278 0.42592 -0.45781 0.45416 -0.49514 0.4537 C -0.53246 0.45324 -0.55503 0.43518 -0.57743 0.41713 " pathEditMode="relative" ptsTypes="aaaaaaaA">
                                      <p:cBhvr>
                                        <p:cTn id="4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4" grpId="2" animBg="1"/>
      <p:bldP spid="5" grpId="1" animBg="1"/>
      <p:bldP spid="5" grpId="2" animBg="1"/>
      <p:bldP spid="6" grpId="1" animBg="1"/>
      <p:bldP spid="6" grpId="2" animBg="1"/>
      <p:bldP spid="7" grpId="1" animBg="1"/>
      <p:bldP spid="7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spect="1"/>
          </p:cNvSpPr>
          <p:nvPr/>
        </p:nvSpPr>
        <p:spPr>
          <a:xfrm>
            <a:off x="500034" y="285728"/>
            <a:ext cx="3929090" cy="592935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4643438" y="571481"/>
            <a:ext cx="4500561" cy="1791597"/>
            <a:chOff x="4643438" y="571481"/>
            <a:chExt cx="4500561" cy="1791597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714876" y="571481"/>
              <a:ext cx="4429123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36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Путешествие второе</a:t>
              </a:r>
              <a:endParaRPr lang="ru-RU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643438" y="1285860"/>
              <a:ext cx="3857651" cy="107721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3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А.К.Саврасов «Дворик. Зима»</a:t>
              </a:r>
              <a:endParaRPr lang="ru-RU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786314" y="2928934"/>
            <a:ext cx="414340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…Он сумел в самом </a:t>
            </a:r>
          </a:p>
          <a:p>
            <a:pPr algn="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простом и обыкновенном </a:t>
            </a:r>
          </a:p>
          <a:p>
            <a:pPr algn="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отыскать глубоко трогательные,</a:t>
            </a:r>
          </a:p>
          <a:p>
            <a:pPr algn="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часто печальные, которые так </a:t>
            </a:r>
          </a:p>
          <a:p>
            <a:pPr algn="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сильно чувствуются в нашем </a:t>
            </a:r>
          </a:p>
          <a:p>
            <a:pPr algn="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родном пейзаже и так </a:t>
            </a:r>
          </a:p>
          <a:p>
            <a:pPr algn="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неотразимо действуют </a:t>
            </a:r>
          </a:p>
          <a:p>
            <a:pPr algn="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душу».</a:t>
            </a:r>
          </a:p>
          <a:p>
            <a:pPr algn="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И.И. Левитан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4071934" y="214290"/>
            <a:ext cx="714380" cy="714380"/>
          </a:xfrm>
          <a:prstGeom prst="star32">
            <a:avLst>
              <a:gd name="adj" fmla="val 35096"/>
            </a:avLst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 0.01227 -0.05503 0.02477 -0.05156 0.05162 C -0.04809 0.07847 0.02639 0.12361 0.02101 0.16111 C 0.01563 0.19861 -0.09375 0.25324 -0.08385 0.27731 C -0.07395 0.30139 0.02865 0.29953 0.08073 0.30532 C 0.13282 0.31111 0.22171 0.30393 0.229 0.3118 C 0.23629 0.31967 0.15105 0.34421 0.12414 0.35254 C 0.09723 0.36088 0.08351 0.35509 0.06771 0.36111 C 0.05191 0.36713 0.025 0.38078 0.029 0.38912 C 0.03299 0.39745 0.09688 0.39768 0.09202 0.41065 C 0.08716 0.42361 0.00487 0.44953 0 0.46666 C -0.00486 0.48379 0.0658 0.50347 0.06285 0.51389 C 0.0599 0.5243 -0.02118 0.51203 -0.0177 0.52893 C -0.01423 0.54583 0.08681 0.59097 0.08386 0.61504 C 0.08091 0.63912 0.00087 0.65347 -0.03541 0.67315 C -0.0717 0.69282 -0.16336 0.72153 -0.13385 0.73333 C -0.10434 0.74514 0.10678 0.73657 0.14202 0.74398 C 0.17726 0.75139 0.11563 0.7706 0.07744 0.77847 C 0.03924 0.78634 -0.1092 0.78055 -0.08715 0.7912 C -0.0651 0.80185 0.07223 0.82222 0.20973 0.84282 " pathEditMode="relative" ptsTypes="aaaaaaaaaaaaaaaaaaaA">
                                      <p:cBhvr>
                                        <p:cTn id="2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7" grpId="0" animBg="1"/>
      <p:bldP spid="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428604"/>
            <a:ext cx="3435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Что мы видим на картине?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2976" y="1000108"/>
            <a:ext cx="2056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Где лежит снег?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1500174"/>
            <a:ext cx="2390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Какого цвета снег?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1928802"/>
            <a:ext cx="64764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Есть ли лексическая разница между словами желтый 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 пожелтевший?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4414" y="2857496"/>
            <a:ext cx="4023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Почему он приобрел такой цвет?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4414" y="3429000"/>
            <a:ext cx="5990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Почему снег приобрел слегка розоватый оттенок?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4414" y="4071942"/>
            <a:ext cx="69252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Какие предметы, изображенные на картине,  «передают» 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свой  цвет снегу?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4414" y="4929198"/>
            <a:ext cx="74254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Нет ли здесь противоречий в показе холодного снега теплыми 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красками?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4414" y="5929330"/>
            <a:ext cx="5860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Чувствуется ли на картине присутствие людей?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" name="32-конечная звезда 11"/>
          <p:cNvSpPr/>
          <p:nvPr/>
        </p:nvSpPr>
        <p:spPr>
          <a:xfrm>
            <a:off x="428596" y="357166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32-конечная звезда 12"/>
          <p:cNvSpPr/>
          <p:nvPr/>
        </p:nvSpPr>
        <p:spPr>
          <a:xfrm>
            <a:off x="428596" y="928670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32-конечная звезда 13"/>
          <p:cNvSpPr/>
          <p:nvPr/>
        </p:nvSpPr>
        <p:spPr>
          <a:xfrm>
            <a:off x="428596" y="1500174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32-конечная звезда 14"/>
          <p:cNvSpPr/>
          <p:nvPr/>
        </p:nvSpPr>
        <p:spPr>
          <a:xfrm>
            <a:off x="428596" y="2214554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32-конечная звезда 15"/>
          <p:cNvSpPr/>
          <p:nvPr/>
        </p:nvSpPr>
        <p:spPr>
          <a:xfrm>
            <a:off x="428596" y="2857496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32-конечная звезда 16"/>
          <p:cNvSpPr/>
          <p:nvPr/>
        </p:nvSpPr>
        <p:spPr>
          <a:xfrm>
            <a:off x="428596" y="3500438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32-конечная звезда 17"/>
          <p:cNvSpPr/>
          <p:nvPr/>
        </p:nvSpPr>
        <p:spPr>
          <a:xfrm>
            <a:off x="428596" y="4286256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32-конечная звезда 18"/>
          <p:cNvSpPr/>
          <p:nvPr/>
        </p:nvSpPr>
        <p:spPr>
          <a:xfrm>
            <a:off x="428596" y="5143512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32-конечная звезда 19"/>
          <p:cNvSpPr/>
          <p:nvPr/>
        </p:nvSpPr>
        <p:spPr>
          <a:xfrm>
            <a:off x="428596" y="5857892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9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1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2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357166"/>
            <a:ext cx="83295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 помощью каких прилагательных можно  охарактеризовать дворик, 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 котором чувствует присутствие людей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240681"/>
            <a:ext cx="7585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Какое настроение пытался художник передать нам с помощью 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теплых цветов?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2026499"/>
            <a:ext cx="7513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Можно ли к этой картине применить понятие «контрастные 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краски»?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2812317"/>
            <a:ext cx="75616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Что хотел донести до нас автор, изображая маленький дворик 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зимой?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Прямоугольник 5"/>
          <p:cNvSpPr>
            <a:spLocks noChangeAspect="1"/>
          </p:cNvSpPr>
          <p:nvPr/>
        </p:nvSpPr>
        <p:spPr>
          <a:xfrm>
            <a:off x="642910" y="4143380"/>
            <a:ext cx="1928826" cy="207170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>
            <a:spLocks noChangeAspect="1"/>
          </p:cNvSpPr>
          <p:nvPr/>
        </p:nvSpPr>
        <p:spPr>
          <a:xfrm>
            <a:off x="3500430" y="4143380"/>
            <a:ext cx="1928826" cy="207170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>
            <a:spLocks noChangeAspect="1"/>
          </p:cNvSpPr>
          <p:nvPr/>
        </p:nvSpPr>
        <p:spPr>
          <a:xfrm>
            <a:off x="6215074" y="4143380"/>
            <a:ext cx="1928826" cy="207170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285720" y="357166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32-конечная звезда 9"/>
          <p:cNvSpPr/>
          <p:nvPr/>
        </p:nvSpPr>
        <p:spPr>
          <a:xfrm>
            <a:off x="285720" y="1285860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32-конечная звезда 10"/>
          <p:cNvSpPr/>
          <p:nvPr/>
        </p:nvSpPr>
        <p:spPr>
          <a:xfrm>
            <a:off x="285720" y="2071678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32-конечная звезда 11"/>
          <p:cNvSpPr/>
          <p:nvPr/>
        </p:nvSpPr>
        <p:spPr>
          <a:xfrm>
            <a:off x="285720" y="2928934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4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1397000"/>
          <a:ext cx="8358246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6357982"/>
              </a:tblGrid>
              <a:tr h="888992">
                <a:tc>
                  <a:txBody>
                    <a:bodyPr/>
                    <a:lstStyle/>
                    <a:p>
                      <a:r>
                        <a:rPr lang="ru-RU" dirty="0" smtClean="0"/>
                        <a:t>Куда совершается путешествие</a:t>
                      </a:r>
                    </a:p>
                    <a:p>
                      <a:r>
                        <a:rPr lang="ru-RU" dirty="0" smtClean="0"/>
                        <a:t>Автор и название картины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Путевые заметки: цвета , оттенки снега, изображенного на картинах</a:t>
                      </a:r>
                      <a:endParaRPr lang="ru-RU" dirty="0"/>
                    </a:p>
                  </a:txBody>
                  <a:tcPr/>
                </a:tc>
              </a:tr>
              <a:tr h="68545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А.А.Пластов </a:t>
                      </a:r>
                    </a:p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«Первый снег»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Не</a:t>
                      </a:r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тронутый, только что выпавший;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белый чистый (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не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испачка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нн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ый, 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не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загрязне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нн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ый), све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жи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й снег, с голуб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ова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тым  о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тт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енком, ровный; 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не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яркие, мя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г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кие тона, к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нтрастные  (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противо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положные, п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лярные) краски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8545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А.К.Саврасов</a:t>
                      </a:r>
                    </a:p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«Дворик. Зима»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Пож</a:t>
                      </a:r>
                      <a:r>
                        <a:rPr lang="ru-RU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</a:t>
                      </a:r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лтевший, местами  желто-к</a:t>
                      </a:r>
                      <a:r>
                        <a:rPr lang="ru-RU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</a:t>
                      </a:r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ричневый,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пот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рявший первоначальную свеж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есть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и бел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изн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у; на крышах, на забор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, на поле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нн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иц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дров розоватый, с кремовым о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тт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енком, с желт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изн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ой;  теплые гармони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чн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ые тона, домашн</a:t>
                      </a:r>
                      <a:r>
                        <a:rPr lang="ru-RU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ий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, уютный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8545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И.Э.Грабарь </a:t>
                      </a:r>
                    </a:p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«Мартовский снег»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8596" y="428604"/>
            <a:ext cx="82868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/>
              </a:rPr>
              <a:t>Путевые заметки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/>
            </a:endParaRPr>
          </a:p>
        </p:txBody>
      </p:sp>
      <p:sp>
        <p:nvSpPr>
          <p:cNvPr id="4" name="32-конечная звезда 3"/>
          <p:cNvSpPr/>
          <p:nvPr/>
        </p:nvSpPr>
        <p:spPr>
          <a:xfrm>
            <a:off x="500034" y="785794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32-конечная звезда 4"/>
          <p:cNvSpPr/>
          <p:nvPr/>
        </p:nvSpPr>
        <p:spPr>
          <a:xfrm>
            <a:off x="7715272" y="928670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32-конечная звезда 5"/>
          <p:cNvSpPr/>
          <p:nvPr/>
        </p:nvSpPr>
        <p:spPr>
          <a:xfrm>
            <a:off x="4000496" y="1928802"/>
            <a:ext cx="500066" cy="500066"/>
          </a:xfrm>
          <a:prstGeom prst="star32">
            <a:avLst>
              <a:gd name="adj" fmla="val 35391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32-конечная звезда 6"/>
          <p:cNvSpPr/>
          <p:nvPr/>
        </p:nvSpPr>
        <p:spPr>
          <a:xfrm>
            <a:off x="8215338" y="2786058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958 0.02963 0.07917 0.05926 0.07413 0.08403 C 0.0691 0.1088 -0.05486 0.11227 -0.03073 0.14838 C -0.0066 0.18449 0.20885 0.26598 0.21927 0.30116 C 0.22969 0.33635 0.03021 0.33195 0.03229 0.35926 C 0.03438 0.38658 0.23021 0.43635 0.23229 0.46459 C 0.23438 0.49283 0.03004 0.50348 0.04514 0.52917 C 0.06024 0.55486 0.32309 0.59653 0.32257 0.61945 C 0.32205 0.64236 0.18195 0.6544 0.04184 0.66667 " pathEditMode="relative" ptsTypes="aaaaaaaaA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334 -0.00417 -0.06667 -0.0081 -0.07101 0.02153 C -0.07535 0.05116 0.0217 0.16551 -0.02587 0.17847 C -0.07344 0.19144 -0.35087 0.07847 -0.35643 0.09884 C -0.36198 0.11921 -0.06233 0.26921 -0.05972 0.30116 C -0.05712 0.3331 -0.35365 0.25625 -0.34045 0.29028 C -0.32726 0.32431 0.05312 0.48287 0.01927 0.50533 C -0.01459 0.52778 -0.53438 0.39884 -0.54358 0.4257 C -0.55278 0.45255 -0.06216 0.63588 -0.03559 0.66667 C -0.00903 0.69722 -0.40591 0.60208 -0.38386 0.61065 C -0.36181 0.61921 0.01684 0.7007 0.0967 0.71829 " pathEditMode="relative" ptsTypes="aaaaaaaaaaA">
                                      <p:cBhvr>
                                        <p:cTn id="2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125 -0.00578 -0.0625 -0.01134 -0.05469 0.01297 C -0.04687 0.03727 0.0533 0.11274 0.04688 0.1463 C 0.04045 0.17987 -0.09826 0.19399 -0.0934 0.21505 C -0.08854 0.23612 0.07552 0.25996 0.07587 0.27315 C 0.07622 0.28635 -0.09271 0.27524 -0.09184 0.29468 C -0.09097 0.31412 0.07917 0.37362 0.08073 0.38936 C 0.08229 0.4051 -0.07864 0.37755 -0.08212 0.38936 C -0.08559 0.40116 0.05486 0.4463 0.05972 0.46019 C 0.06458 0.47408 -0.06233 0.46019 -0.05312 0.47292 C -0.04392 0.48612 0.03524 0.51181 0.11458 0.53774 " pathEditMode="relative" ptsTypes="aaaaaaaaaaA">
                                      <p:cBhvr>
                                        <p:cTn id="3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6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666 0.04352 -0.03333 0.08704 -0.02743 0.10533 C -0.02153 0.12361 0.06754 0.10046 0.03559 0.10949 C 0.00365 0.11852 -0.21198 0.13102 -0.21927 0.15903 C -0.22656 0.18704 -0.0118 0.25833 -0.00798 0.27732 C -0.00416 0.2963 -0.18055 0.24815 -0.1967 0.27292 C -0.21284 0.29769 -0.04861 0.4 -0.10486 0.4257 C -0.16111 0.45139 -0.34757 0.43958 -0.53385 0.42778 " pathEditMode="relative" ptsTypes="aaaaaaaA">
                                      <p:cBhvr>
                                        <p:cTn id="4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spect="1"/>
          </p:cNvSpPr>
          <p:nvPr/>
        </p:nvSpPr>
        <p:spPr>
          <a:xfrm>
            <a:off x="4429124" y="428604"/>
            <a:ext cx="4357718" cy="614366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3" y="1214422"/>
            <a:ext cx="32861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И.Э. Грабарь «Мартовский снег»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32-конечная звезда 3"/>
          <p:cNvSpPr/>
          <p:nvPr/>
        </p:nvSpPr>
        <p:spPr>
          <a:xfrm>
            <a:off x="2928926" y="285728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 -0.01852 -0.05521 -0.03681 -0.04045 -0.01921 C -0.0257 -0.00162 0.1224 0.07732 0.08854 0.10532 C 0.05469 0.13333 -0.24167 0.10417 -0.24358 0.14838 C -0.24549 0.19259 0.05555 0.31227 0.07726 0.36991 C 0.09896 0.42755 -0.13906 0.44097 -0.11302 0.49468 C -0.08698 0.54838 0.23125 0.65903 0.23385 0.69259 C 0.23646 0.72616 -0.1 0.66921 -0.09688 0.69676 C -0.09375 0.72431 0.27413 0.84815 0.25312 0.8581 C 0.23212 0.86806 0.00469 0.8125 -0.22274 0.75694 " pathEditMode="relative" ptsTypes="aaaaaaaaaA">
                                      <p:cBhvr>
                                        <p:cTn id="2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4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306" y="425191"/>
            <a:ext cx="71721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Почему автор назвал свою картину «Мартовский снег», а не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«Шла девица за водой»?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1285860"/>
            <a:ext cx="61269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 построение картины помогает понять смысл 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названия картины?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2068265"/>
            <a:ext cx="7047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Какого цвета снег на этой картине?  Он везде одинаковый?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2714620"/>
            <a:ext cx="6162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Каким вы видите снег на переднем плане картины?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3253087"/>
            <a:ext cx="4623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Чем отличается снег на заднем фоне?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0100" y="3896029"/>
            <a:ext cx="6207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Какова поверхность снега на картине И.Э.Грабаря?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0100" y="4538971"/>
            <a:ext cx="6332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Каким синонимом можно заменить слово неровный?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0100" y="5214950"/>
            <a:ext cx="4960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Какой день автор изобразил на картине?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0100" y="5643578"/>
            <a:ext cx="72667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 помощью каких средств художник дал нам почувствовать, 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что день действительно солнечный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" name="32-конечная звезда 10"/>
          <p:cNvSpPr/>
          <p:nvPr/>
        </p:nvSpPr>
        <p:spPr>
          <a:xfrm>
            <a:off x="285720" y="571480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32-конечная звезда 11"/>
          <p:cNvSpPr/>
          <p:nvPr/>
        </p:nvSpPr>
        <p:spPr>
          <a:xfrm>
            <a:off x="285720" y="1357298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32-конечная звезда 12"/>
          <p:cNvSpPr/>
          <p:nvPr/>
        </p:nvSpPr>
        <p:spPr>
          <a:xfrm>
            <a:off x="285720" y="2000240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32-конечная звезда 13"/>
          <p:cNvSpPr/>
          <p:nvPr/>
        </p:nvSpPr>
        <p:spPr>
          <a:xfrm>
            <a:off x="285720" y="2643182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32-конечная звезда 14"/>
          <p:cNvSpPr/>
          <p:nvPr/>
        </p:nvSpPr>
        <p:spPr>
          <a:xfrm>
            <a:off x="285720" y="3214686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32-конечная звезда 15"/>
          <p:cNvSpPr/>
          <p:nvPr/>
        </p:nvSpPr>
        <p:spPr>
          <a:xfrm>
            <a:off x="285720" y="3857628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32-конечная звезда 16"/>
          <p:cNvSpPr/>
          <p:nvPr/>
        </p:nvSpPr>
        <p:spPr>
          <a:xfrm>
            <a:off x="285720" y="4500570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32-конечная звезда 17"/>
          <p:cNvSpPr/>
          <p:nvPr/>
        </p:nvSpPr>
        <p:spPr>
          <a:xfrm>
            <a:off x="285720" y="5143512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32-конечная звезда 18"/>
          <p:cNvSpPr/>
          <p:nvPr/>
        </p:nvSpPr>
        <p:spPr>
          <a:xfrm>
            <a:off x="285720" y="5857892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2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285728"/>
            <a:ext cx="4634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Почему возникает голубизна на снегу?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1000108"/>
            <a:ext cx="6603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Какими слова можно охарактеризовать тени на снегу?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538" y="1785926"/>
            <a:ext cx="6223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Каким показал нам И.Э. Грабарь мартовский день?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2643182"/>
            <a:ext cx="3861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Каков был замысел художника?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Прямоугольник 5"/>
          <p:cNvSpPr>
            <a:spLocks noChangeAspect="1"/>
          </p:cNvSpPr>
          <p:nvPr/>
        </p:nvSpPr>
        <p:spPr>
          <a:xfrm>
            <a:off x="6286512" y="3071810"/>
            <a:ext cx="2500330" cy="342902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>
            <a:spLocks noChangeAspect="1"/>
          </p:cNvSpPr>
          <p:nvPr/>
        </p:nvSpPr>
        <p:spPr>
          <a:xfrm>
            <a:off x="3500430" y="3071810"/>
            <a:ext cx="2500330" cy="342902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>
            <a:spLocks noChangeAspect="1"/>
          </p:cNvSpPr>
          <p:nvPr/>
        </p:nvSpPr>
        <p:spPr>
          <a:xfrm>
            <a:off x="571472" y="3071810"/>
            <a:ext cx="2500330" cy="342902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32-конечная звезда 9"/>
          <p:cNvSpPr/>
          <p:nvPr/>
        </p:nvSpPr>
        <p:spPr>
          <a:xfrm>
            <a:off x="285720" y="428604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32-конечная звезда 10"/>
          <p:cNvSpPr/>
          <p:nvPr/>
        </p:nvSpPr>
        <p:spPr>
          <a:xfrm>
            <a:off x="285720" y="1071546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32-конечная звезда 11"/>
          <p:cNvSpPr/>
          <p:nvPr/>
        </p:nvSpPr>
        <p:spPr>
          <a:xfrm>
            <a:off x="285720" y="1785926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32-конечная звезда 12"/>
          <p:cNvSpPr/>
          <p:nvPr/>
        </p:nvSpPr>
        <p:spPr>
          <a:xfrm>
            <a:off x="285720" y="2571744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714357"/>
          <a:ext cx="8358246" cy="6060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6357982"/>
              </a:tblGrid>
              <a:tr h="1214445">
                <a:tc>
                  <a:txBody>
                    <a:bodyPr/>
                    <a:lstStyle/>
                    <a:p>
                      <a:r>
                        <a:rPr lang="ru-RU" dirty="0" smtClean="0"/>
                        <a:t>Куда совершается путешествие</a:t>
                      </a:r>
                    </a:p>
                    <a:p>
                      <a:r>
                        <a:rPr lang="ru-RU" dirty="0" smtClean="0"/>
                        <a:t>Автор и название картины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Путевые заметки: цвета , оттенки снега, изображенного на картинах</a:t>
                      </a:r>
                      <a:endParaRPr lang="ru-RU" dirty="0"/>
                    </a:p>
                  </a:txBody>
                  <a:tcPr/>
                </a:tc>
              </a:tr>
              <a:tr h="68545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А.А.Пластов </a:t>
                      </a:r>
                    </a:p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«Первый снег»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Не</a:t>
                      </a: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тронутый, только что выпавший;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белый чистый (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не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испачка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нн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ый, 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не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загрязне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нн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ый), све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жи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й снег, с голуб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ова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тым  о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тт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енком, ровный; 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не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яркие, мя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г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кие тона, к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нтрастные  (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противо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положные, п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лярные) краски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8545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А.К.Саврасов</a:t>
                      </a:r>
                    </a:p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«Дворик. Зима»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Пож</a:t>
                      </a:r>
                      <a:r>
                        <a:rPr lang="ru-RU" sz="2000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</a:t>
                      </a: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лтевший, местами  желто-к</a:t>
                      </a:r>
                      <a:r>
                        <a:rPr lang="ru-RU" sz="2000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</a:t>
                      </a: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ричневый,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пот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рявший первоначальную свеж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есть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и бел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изн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у; на крышах, на забор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, на поле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нн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иц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дров розоватый, с кремовым о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тт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енком, с желт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изн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ой;  теплые гармони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чн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ые тона, домашн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ий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, уютный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8545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И.Э.Грабарь </a:t>
                      </a:r>
                    </a:p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«Мартовский снег»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Март</a:t>
                      </a:r>
                      <a:r>
                        <a:rPr lang="ru-RU" sz="2000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ов</a:t>
                      </a: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ский снег, снег уходящ</a:t>
                      </a:r>
                      <a:r>
                        <a:rPr lang="ru-RU" sz="2000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ей</a:t>
                      </a: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зимы, </a:t>
                      </a:r>
                      <a:r>
                        <a:rPr lang="ru-RU" sz="2000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при</a:t>
                      </a: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ближающ</a:t>
                      </a:r>
                      <a:r>
                        <a:rPr lang="ru-RU" sz="2000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ей</a:t>
                      </a: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ся весны, голубоватый с золотистым оттенком, </a:t>
                      </a:r>
                      <a:r>
                        <a:rPr lang="ru-RU" sz="20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голубой</a:t>
                      </a: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в тени дерев</a:t>
                      </a:r>
                      <a:r>
                        <a:rPr lang="ru-RU" sz="2000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ьев</a:t>
                      </a:r>
                      <a:r>
                        <a:rPr lang="ru-RU" sz="2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;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много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цветный, перел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вающ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ий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ся, искрящ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ий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ся; более светлый, одното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нн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ый, поверхность 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не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ровная, бугр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ист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ая, изрытая; тени на снегу кол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блющиеся, др</a:t>
                      </a:r>
                      <a:r>
                        <a:rPr lang="ru-RU" sz="2000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</a:t>
                      </a:r>
                      <a:r>
                        <a:rPr lang="ru-RU" sz="20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жащие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8596" y="0"/>
            <a:ext cx="828680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/>
              </a:rPr>
              <a:t>Путевые заметки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/>
            </a:endParaRPr>
          </a:p>
        </p:txBody>
      </p:sp>
      <p:sp>
        <p:nvSpPr>
          <p:cNvPr id="8" name="32-конечная звезда 7"/>
          <p:cNvSpPr/>
          <p:nvPr/>
        </p:nvSpPr>
        <p:spPr>
          <a:xfrm>
            <a:off x="214282" y="142852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7000892" y="1214422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32-конечная звезда 9"/>
          <p:cNvSpPr/>
          <p:nvPr/>
        </p:nvSpPr>
        <p:spPr>
          <a:xfrm>
            <a:off x="1857356" y="2643182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32-конечная звезда 10"/>
          <p:cNvSpPr/>
          <p:nvPr/>
        </p:nvSpPr>
        <p:spPr>
          <a:xfrm>
            <a:off x="8143900" y="4786322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4445 0.04884 0.08889 0.09791 0.07726 0.13333 C 0.06597 0.16875 -0.08628 0.17384 -0.06927 0.21296 C -0.05226 0.25208 0.16389 0.32939 0.17917 0.36782 C 0.19445 0.40625 0.02083 0.41018 0.02274 0.44305 C 0.02465 0.47592 0.19844 0.52152 0.19045 0.5655 C 0.18247 0.60949 -0.00868 0.65787 -0.02569 0.70763 C -0.04271 0.7574 0.09115 0.83819 0.08872 0.86458 C 0.08629 0.89097 0.02292 0.8787 -0.04028 0.86666 " pathEditMode="relative" ptsTypes="aaaaaaaaA">
                                      <p:cBhvr>
                                        <p:cTn id="1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7813 -0.00556 -0.15625 -0.01088 -0.11615 0.04074 C -0.07604 0.09236 0.22257 0.26319 0.24028 0.30972 C 0.25798 0.35625 0.00903 0.29213 -0.00972 0.32037 C -0.02847 0.34861 0.14809 0.44676 0.12743 0.47963 C 0.10677 0.5125 -0.13368 0.48611 -0.13386 0.51805 C -0.13403 0.55046 0.1151 0.64884 0.12587 0.67315 C 0.13663 0.69745 -0.08004 0.65208 -0.06927 0.66435 C -0.05851 0.67685 0.0658 0.71157 0.19028 0.74629 " pathEditMode="relative" ptsTypes="aaaaaaaaA">
                                      <p:cBhvr>
                                        <p:cTn id="2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25 0.00092 0.0125 0.00208 0.00816 0.01273 C 0.00382 0.02338 -0.04879 0.03356 -0.0257 0.06435 C -0.00261 0.09514 0.14444 0.16435 0.14687 0.19768 C 0.1493 0.23102 -0.01563 0.24143 -0.01129 0.26435 C -0.00695 0.28727 0.17864 0.31458 0.17274 0.33542 C 0.16684 0.35625 -0.01441 0.36574 -0.04671 0.38912 C -0.079 0.4125 -0.05 0.44375 -0.02084 0.47523 " pathEditMode="relative" ptsTypes="aaaaaaaA">
                                      <p:cBhvr>
                                        <p:cTn id="3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1000"/>
                            </p:stCondLst>
                            <p:childTnLst>
                              <p:par>
                                <p:cTn id="3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17 0.03704 -0.00833 0.07407 0.00156 0.09884 C 0.01146 0.12361 0.07951 0.125 0.05972 0.14838 C 0.03993 0.17176 -0.10017 0.22755 -0.11771 0.23866 C -0.13524 0.24977 -0.09028 0.23241 -0.04514 0.21505 " pathEditMode="relative" ptsTypes="aaaaA">
                                      <p:cBhvr>
                                        <p:cTn id="3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500042"/>
            <a:ext cx="6455550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Сочинение -рассуждение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Какого цвета снег?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(по картинам русских художников)</a:t>
            </a:r>
          </a:p>
          <a:p>
            <a:pPr algn="ctr"/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8303" y="2714620"/>
            <a:ext cx="604524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План</a:t>
            </a: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1.Путешествие в мир картин русских художников.</a:t>
            </a: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2. Снег на картинах известных мастеров:</a:t>
            </a: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	а) первый снег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А.А.Пластова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;</a:t>
            </a: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	б) теплый снег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А.К.Саврасова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;</a:t>
            </a: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	в) радужный снег И.Э.Грабаря.</a:t>
            </a: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3. Разгадка секрета художников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4" name="32-конечная звезда 3"/>
          <p:cNvSpPr/>
          <p:nvPr/>
        </p:nvSpPr>
        <p:spPr>
          <a:xfrm>
            <a:off x="500034" y="785794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32-конечная звезда 4"/>
          <p:cNvSpPr/>
          <p:nvPr/>
        </p:nvSpPr>
        <p:spPr>
          <a:xfrm>
            <a:off x="8001024" y="785794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32-конечная звезда 5"/>
          <p:cNvSpPr/>
          <p:nvPr/>
        </p:nvSpPr>
        <p:spPr>
          <a:xfrm>
            <a:off x="2786050" y="2285992"/>
            <a:ext cx="500066" cy="500066"/>
          </a:xfrm>
          <a:prstGeom prst="star32">
            <a:avLst>
              <a:gd name="adj" fmla="val 35391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32-конечная звезда 6"/>
          <p:cNvSpPr/>
          <p:nvPr/>
        </p:nvSpPr>
        <p:spPr>
          <a:xfrm>
            <a:off x="7500958" y="3857628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615 0.01898 0.03247 0.03819 0.03056 0.06227 C 0.02865 0.08634 -0.02291 0.1074 -0.01128 0.14398 C 0.00035 0.18055 0.09965 0.23796 0.1 0.28171 C 0.10035 0.32546 -0.01823 0.37384 -0.00972 0.40648 C -0.00121 0.43912 0.14948 0.45185 0.15156 0.47731 C 0.15365 0.50254 -0.01493 0.52615 0.00313 0.55879 C 0.02118 0.59166 0.24861 0.64398 0.25972 0.675 C 0.27084 0.70625 0.04757 0.73565 0.06927 0.74629 C 0.09097 0.75671 0.24063 0.74815 0.39028 0.73958 " pathEditMode="relative" ptsTypes="aaaaaaaaaA">
                                      <p:cBhvr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00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361 -0.00208 -0.04705 -0.00417 -0.03872 0.02153 C -0.03039 0.04722 0.06909 0.11435 0.05 0.15486 C 0.0309 0.19537 -0.1467 0.23565 -0.15313 0.26458 C -0.15955 0.29352 0.01979 0.30417 0.01128 0.32894 C 0.00277 0.3537 -0.18559 0.36713 -0.20469 0.41296 C -0.22379 0.4588 -0.11146 0.56157 -0.10313 0.6044 C -0.09479 0.64699 -0.18282 0.65486 -0.15469 0.66875 C -0.12657 0.68264 0.02951 0.68495 0.06614 0.68819 " pathEditMode="relative" ptsTypes="aaaaaaaaA">
                                      <p:cBhvr>
                                        <p:cTn id="2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80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100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614 0.00555 0.03229 0.01111 0.03229 0.03217 C 0.03229 0.05324 -0.03941 0.07199 0 0.12685 C 0.03941 0.18171 0.27066 0.30162 0.26927 0.36111 C 0.26788 0.4206 -0.03021 0.45185 -0.00816 0.48379 C 0.01388 0.51574 0.20763 0.53402 0.40156 0.55254 " pathEditMode="relative" ptsTypes="aaaaaA">
                                      <p:cBhvr>
                                        <p:cTn id="3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0"/>
                            </p:stCondLst>
                            <p:childTnLst>
                              <p:par>
                                <p:cTn id="4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7000"/>
                            </p:stCondLst>
                            <p:childTnLst>
                              <p:par>
                                <p:cTn id="4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962 0.00023 -0.03906 0.0007 -0.04358 0.01713 C -0.04809 0.03357 -0.0033 0.06736 -0.02743 0.09884 C -0.05156 0.13032 -0.14844 0.17384 -0.18872 0.20648 C -0.229 0.23912 -0.29931 0.28542 -0.26927 0.29445 C -0.23924 0.30347 0.06753 0.2588 -0.00799 0.26019 C -0.08351 0.26157 -0.40313 0.28241 -0.72257 0.30324 " pathEditMode="relative" ptsTypes="aaaaaaA">
                                      <p:cBhvr>
                                        <p:cTn id="4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85919" y="642918"/>
            <a:ext cx="564360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Цель нашего путешествия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1500166" y="2214554"/>
            <a:ext cx="6286544" cy="3286148"/>
            <a:chOff x="1500166" y="2214554"/>
            <a:chExt cx="6286544" cy="3286148"/>
          </a:xfrm>
        </p:grpSpPr>
        <p:sp>
          <p:nvSpPr>
            <p:cNvPr id="11" name="Овал 10"/>
            <p:cNvSpPr/>
            <p:nvPr/>
          </p:nvSpPr>
          <p:spPr>
            <a:xfrm>
              <a:off x="1500166" y="2214554"/>
              <a:ext cx="6143668" cy="135732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1643042" y="4143380"/>
              <a:ext cx="6143668" cy="135732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285984" y="2643182"/>
              <a:ext cx="435771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>
                  <a:solidFill>
                    <a:schemeClr val="accent5">
                      <a:lumMod val="50000"/>
                    </a:schemeClr>
                  </a:solidFill>
                </a:rPr>
                <a:t>Посмотреть, какого цвета снег на картинах</a:t>
              </a:r>
              <a:endParaRPr lang="ru-RU" sz="24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000233" y="4572008"/>
              <a:ext cx="5429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>
                  <a:solidFill>
                    <a:schemeClr val="accent5">
                      <a:lumMod val="50000"/>
                    </a:schemeClr>
                  </a:solidFill>
                </a:rPr>
                <a:t>Выяснить, как цвет снега помогает понять замысел художника</a:t>
              </a:r>
              <a:endParaRPr lang="ru-RU" sz="24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sp>
        <p:nvSpPr>
          <p:cNvPr id="8" name="32-конечная звезда 7"/>
          <p:cNvSpPr/>
          <p:nvPr/>
        </p:nvSpPr>
        <p:spPr>
          <a:xfrm>
            <a:off x="357158" y="1714488"/>
            <a:ext cx="714380" cy="714380"/>
          </a:xfrm>
          <a:prstGeom prst="star32">
            <a:avLst>
              <a:gd name="adj" fmla="val 26893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7358082" y="1071546"/>
            <a:ext cx="714380" cy="714380"/>
          </a:xfrm>
          <a:prstGeom prst="star32">
            <a:avLst>
              <a:gd name="adj" fmla="val 26893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32-конечная звезда 9"/>
          <p:cNvSpPr/>
          <p:nvPr/>
        </p:nvSpPr>
        <p:spPr>
          <a:xfrm>
            <a:off x="7572396" y="3571876"/>
            <a:ext cx="714380" cy="714380"/>
          </a:xfrm>
          <a:prstGeom prst="star32">
            <a:avLst>
              <a:gd name="adj" fmla="val 26893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32-конечная звезда 12"/>
          <p:cNvSpPr/>
          <p:nvPr/>
        </p:nvSpPr>
        <p:spPr>
          <a:xfrm>
            <a:off x="1071538" y="3643314"/>
            <a:ext cx="714380" cy="714380"/>
          </a:xfrm>
          <a:prstGeom prst="star32">
            <a:avLst>
              <a:gd name="adj" fmla="val 26893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00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771 0.01458 0.13577 0.0294 0.14184 0.03657 C 0.14792 0.04375 0.06302 0.03588 0.03698 0.04305 C 0.01094 0.05023 -0.04288 0.0581 -0.01458 0.07963 C 0.01372 0.10116 0.20643 0.14097 0.20643 0.17222 C 0.20643 0.20347 -0.03472 0.22083 -0.01458 0.26666 C 0.00556 0.3125 0.29358 0.40555 0.32743 0.44745 C 0.36129 0.48935 0.18959 0.49745 0.18872 0.51828 C 0.18785 0.53912 0.30139 0.56319 0.32257 0.57222 " pathEditMode="relative" ptsTypes="aaaaaaaaA">
                                      <p:cBhvr>
                                        <p:cTn id="2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541 0.0037 -0.07066 0.00764 -0.07569 0.01296 C -0.08073 0.01828 -0.05277 0.02361 -0.03055 0.03217 C -0.00833 0.04074 0.06198 0.05625 0.05816 0.06458 C 0.05434 0.07291 -0.06007 0.06342 -0.05312 0.08171 C -0.04618 0.1 0.10348 0.15254 0.1 0.1743 C 0.09653 0.19606 -0.06736 0.19213 -0.07413 0.21296 C -0.0809 0.23379 0.0599 0.28379 0.05973 0.29884 C 0.05955 0.31389 -0.06823 0.28541 -0.07569 0.30324 C -0.08316 0.32106 0.03212 0.36412 0.01459 0.40648 C -0.00295 0.44884 -0.18906 0.52152 -0.18055 0.55694 C -0.17205 0.59236 -0.05295 0.60578 0.06615 0.61944 " pathEditMode="relative" ptsTypes="aaaaaaaaaaaA">
                                      <p:cBhvr>
                                        <p:cTn id="2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80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100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316 -0.01296 -0.06615 -0.02592 -0.04514 -0.01296 C -0.02413 0 0.12674 0.05764 0.12587 0.07732 C 0.125 0.097 -0.00399 0.09468 -0.05 0.10533 C -0.09601 0.11598 -0.15087 0.12755 -0.15 0.1419 C -0.14913 0.15625 -0.02899 0.17894 -0.04514 0.19121 C -0.06129 0.20348 -0.23194 0.20209 -0.2467 0.21505 C -0.26146 0.22801 -0.1526 0.26065 -0.13385 0.26875 " pathEditMode="relative" ptsTypes="aaaaaaaA">
                                      <p:cBhvr>
                                        <p:cTn id="3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000"/>
                            </p:stCondLst>
                            <p:childTnLst>
                              <p:par>
                                <p:cTn id="4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7000"/>
                            </p:stCondLst>
                            <p:childTnLst>
                              <p:par>
                                <p:cTn id="4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78 0.03727 0.00555 0.07454 0.01441 0.09028 C 0.02326 0.10602 0.0658 0.09375 0.05295 0.09445 C 0.04045 0.09514 -0.0632 0.08125 -0.06129 0.09445 C -0.05938 0.10764 0.05885 0.15787 0.06441 0.17407 C 0.06996 0.19028 -0.03837 0.18125 -0.02743 0.1912 C -0.01649 0.20116 0.05694 0.21759 0.13055 0.23426 " pathEditMode="relative" ptsTypes="aaaaaaA">
                                      <p:cBhvr>
                                        <p:cTn id="47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3" grpId="0" animBg="1"/>
      <p:bldP spid="13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4103" y="252691"/>
            <a:ext cx="7321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 простому или сложному плану нам предстоит работать?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2401" y="1000108"/>
            <a:ext cx="5312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 чем  необходимо написать во вступлении?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1785926"/>
            <a:ext cx="70871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какие два вопроса нужно ответить в каждом подпункте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основной части сочинения?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2857496"/>
            <a:ext cx="73468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Каким типом речи воспользуемся для того, чтобы ответить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на первый  вопрос?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3741011"/>
            <a:ext cx="66175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 отвечая на второй вопрос, какой тип речи вы будете 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использовать?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8" name="32-конечная звезда 7"/>
          <p:cNvSpPr/>
          <p:nvPr/>
        </p:nvSpPr>
        <p:spPr>
          <a:xfrm>
            <a:off x="142844" y="285728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142844" y="1000108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32-конечная звезда 9"/>
          <p:cNvSpPr/>
          <p:nvPr/>
        </p:nvSpPr>
        <p:spPr>
          <a:xfrm>
            <a:off x="142844" y="1857364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32-конечная звезда 10"/>
          <p:cNvSpPr/>
          <p:nvPr/>
        </p:nvSpPr>
        <p:spPr>
          <a:xfrm>
            <a:off x="214282" y="3000372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32-конечная звезда 11"/>
          <p:cNvSpPr/>
          <p:nvPr/>
        </p:nvSpPr>
        <p:spPr>
          <a:xfrm>
            <a:off x="214282" y="3857628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51 0.03658 0.13038 0.07315 0.12899 0.09885 C 0.1276 0.12454 -0.03837 0.12269 -0.00799 0.15486 C 0.02239 0.18704 0.28437 0.23102 0.31128 0.2926 C 0.33819 0.35417 0.12135 0.47315 0.1533 0.52477 C 0.18524 0.57639 0.40521 0.55556 0.5033 0.60209 C 0.60139 0.64861 0.68125 0.76968 0.74201 0.8044 C 0.80278 0.83912 0.84792 0.8088 0.86771 0.81065 " pathEditMode="relative" ptsTypes="aaaaaaaA">
                                      <p:cBhvr>
                                        <p:cTn id="61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5955 0.03634 0.11927 0.07291 0.12413 0.09259 C 0.12899 0.11227 -0.01424 0.08796 0.02899 0.11828 C 0.07222 0.14861 0.36319 0.23264 0.38385 0.27523 C 0.40451 0.31782 0.12153 0.32523 0.1533 0.3743 C 0.18507 0.42338 0.53924 0.52129 0.57413 0.56967 C 0.60903 0.61805 0.32813 0.66018 0.36285 0.66458 C 0.39757 0.66898 0.74549 0.58333 0.78229 0.59583 C 0.8191 0.6081 0.70139 0.67291 0.58385 0.7375 " pathEditMode="relative" ptsTypes="aaaaaaaaA">
                                      <p:cBhvr>
                                        <p:cTn id="6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094 0.0419 0.12188 0.08403 0.12587 0.10972 C 0.12986 0.13542 0.03785 0.14745 0.02413 0.15486 C 0.01042 0.16227 0.03281 0.1456 0.04358 0.15486 C 0.05434 0.16412 0.09757 0.17963 0.08872 0.21088 C 0.07986 0.24213 -0.00764 0.30833 -0.00972 0.3419 C -0.01181 0.37546 0.06701 0.38472 0.07587 0.41296 C 0.08472 0.4412 0.05035 0.47963 0.04358 0.5118 C 0.03681 0.54398 0.03542 0.59074 0.03542 0.60648 " pathEditMode="relative" ptsTypes="aaaaaaaaA">
                                      <p:cBhvr>
                                        <p:cTn id="6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962 0 0.03923 0.00023 0.04357 0.02361 C 0.04791 0.04699 -0.00452 0.11227 0.02587 0.13981 C 0.05625 0.16736 0.21493 0.16111 0.22587 0.18935 C 0.23663 0.21759 0.08646 0.2875 0.09201 0.30972 C 0.09757 0.33194 0.25034 0.31481 0.25972 0.32268 C 0.26892 0.33055 0.12291 0.36342 0.14687 0.35694 C 0.17083 0.35046 0.36267 0.26944 0.4033 0.28403 C 0.44392 0.29861 0.41718 0.37176 0.39045 0.44514 " pathEditMode="relative" ptsTypes="aaaaaaaaA">
                                      <p:cBhvr>
                                        <p:cTn id="6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754 0.00972 0.03524 0.01945 0.0533 0.04954 C 0.07136 0.07963 0.06684 0.14213 0.10816 0.18079 C 0.14948 0.21945 0.29288 0.2588 0.30174 0.28171 C 0.31059 0.30463 0.23594 0.31134 0.16129 0.31829 " pathEditMode="relative" ptsTypes="aaaaA">
                                      <p:cBhvr>
                                        <p:cTn id="69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467005"/>
            <a:ext cx="6736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 каком необычном путешествии мы сегодня побывали?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414" y="1038509"/>
            <a:ext cx="6691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Где мы побывали и что увидели благодаря художникам?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4414" y="1610013"/>
            <a:ext cx="6465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Какой снег увидели на картинах  русских художников?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2285992"/>
            <a:ext cx="5979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Какой секрет известных мастеров мы разгадали?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5852" y="2928934"/>
            <a:ext cx="5017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От чего зависит цвет снега на картинах?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8" name="32-конечная звезда 7"/>
          <p:cNvSpPr/>
          <p:nvPr/>
        </p:nvSpPr>
        <p:spPr>
          <a:xfrm>
            <a:off x="500034" y="500042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571472" y="1071546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32-конечная звезда 9"/>
          <p:cNvSpPr/>
          <p:nvPr/>
        </p:nvSpPr>
        <p:spPr>
          <a:xfrm>
            <a:off x="571472" y="1643050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32-конечная звезда 10"/>
          <p:cNvSpPr/>
          <p:nvPr/>
        </p:nvSpPr>
        <p:spPr>
          <a:xfrm>
            <a:off x="642910" y="2214554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32-конечная звезда 11"/>
          <p:cNvSpPr/>
          <p:nvPr/>
        </p:nvSpPr>
        <p:spPr>
          <a:xfrm>
            <a:off x="642910" y="2928934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7882 0.13727 0.35781 0.27454 0.43229 0.34399 C 0.50677 0.41343 0.43177 0.37315 0.44687 0.41713 C 0.46198 0.46088 0.57517 0.58635 0.52257 0.60625 C 0.46996 0.62662 0.09844 0.51852 0.13073 0.53727 C 0.16302 0.55625 0.67014 0.66112 0.71614 0.71806 C 0.76215 0.775 0.38819 0.86644 0.40642 0.87963 C 0.42465 0.89283 0.62517 0.84514 0.82587 0.79769 " pathEditMode="relative" ptsTypes="aaaaaaaA">
                                      <p:cBhvr>
                                        <p:cTn id="61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944 0.00902 -0.03888 0.01828 0.00973 0.00648 C 0.05834 -0.00533 0.27448 -0.09213 0.29202 -0.07107 C 0.30955 -0.05 0.07622 0.07662 0.11459 0.13333 C 0.15296 0.19004 0.50973 0.24259 0.52257 0.26875 C 0.53542 0.2949 0.18125 0.27476 0.19202 0.29027 C 0.20278 0.30578 0.58976 0.33055 0.58716 0.36134 C 0.58455 0.39212 0.21754 0.43726 0.17587 0.47523 C 0.13421 0.51319 0.35678 0.57916 0.33716 0.58912 C 0.31754 0.59907 0.07778 0.53171 0.05816 0.53541 C 0.03855 0.53912 0.22674 0.59351 0.21945 0.61064 C 0.21216 0.62777 0.05191 0.62361 0.01459 0.63865 C -0.02274 0.6537 -0.01388 0.67731 -0.00486 0.70092 " pathEditMode="relative" ptsTypes="aaaaaaaaaaaaA">
                                      <p:cBhvr>
                                        <p:cTn id="6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857 -0.00509 0.03732 -0.00995 0.04826 0.02361 C 0.0592 0.05718 -0.01337 0.15394 0.06614 0.20209 C 0.14566 0.25023 0.46736 0.27176 0.52569 0.31181 C 0.58402 0.35185 0.36649 0.42847 0.41614 0.44306 C 0.4658 0.45764 0.83333 0.37709 0.82413 0.4 C 0.81493 0.42292 0.40607 0.53148 0.36128 0.58056 C 0.31649 0.62963 0.51076 0.68357 0.55486 0.69468 C 0.59896 0.70579 0.61232 0.67639 0.62569 0.64722 " pathEditMode="relative" ptsTypes="aaaaaaaaA">
                                      <p:cBhvr>
                                        <p:cTn id="6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014 -0.00509 0.04028 -0.00995 0.03542 0.01736 C 0.03055 0.04468 -0.05573 0.11806 -0.02917 0.16343 C -0.0026 0.2088 0.18524 0.24398 0.19514 0.29028 C 0.20503 0.33657 0.01597 0.40579 0.03055 0.44097 C 0.04514 0.47616 0.2724 0.48264 0.28212 0.50116 C 0.29184 0.51968 0.1901 0.53611 0.08854 0.55278 " pathEditMode="relative" ptsTypes="aaaaaaA">
                                      <p:cBhvr>
                                        <p:cTn id="6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229 0.02291 -0.06441 0.04583 -0.02899 0.07731 C 0.00642 0.10879 0.18941 0.1618 0.21302 0.18912 C 0.23646 0.21643 0.09931 0.2118 0.11146 0.24074 C 0.12361 0.26967 0.26042 0.32893 0.28559 0.36342 C 0.31076 0.39791 0.24844 0.4412 0.26302 0.44722 C 0.27761 0.45324 0.32517 0.42662 0.37257 0.4 " pathEditMode="relative" ptsTypes="aaaaaaA">
                                      <p:cBhvr>
                                        <p:cTn id="6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285729"/>
            <a:ext cx="733053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Желаю удачи!</a:t>
            </a:r>
            <a:endParaRPr lang="ru-RU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428596" y="2714620"/>
            <a:ext cx="2571768" cy="378621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>
            <a:spLocks noChangeAspect="1"/>
          </p:cNvSpPr>
          <p:nvPr/>
        </p:nvSpPr>
        <p:spPr>
          <a:xfrm>
            <a:off x="6429388" y="2714620"/>
            <a:ext cx="2500330" cy="378621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>
            <a:spLocks noChangeAspect="1"/>
          </p:cNvSpPr>
          <p:nvPr/>
        </p:nvSpPr>
        <p:spPr>
          <a:xfrm>
            <a:off x="3500430" y="2714620"/>
            <a:ext cx="2643206" cy="378621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32-конечная звезда 6"/>
          <p:cNvSpPr/>
          <p:nvPr/>
        </p:nvSpPr>
        <p:spPr>
          <a:xfrm>
            <a:off x="285720" y="1500174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32-конечная звезда 7"/>
          <p:cNvSpPr/>
          <p:nvPr/>
        </p:nvSpPr>
        <p:spPr>
          <a:xfrm>
            <a:off x="2643174" y="214290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7929586" y="285728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32-конечная звезда 9"/>
          <p:cNvSpPr/>
          <p:nvPr/>
        </p:nvSpPr>
        <p:spPr>
          <a:xfrm>
            <a:off x="5000628" y="1571612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90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4000"/>
                            </p:stCondLst>
                            <p:childTnLst>
                              <p:par>
                                <p:cTn id="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000"/>
                            </p:stCondLst>
                            <p:childTnLst>
                              <p:par>
                                <p:cTn id="3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5643 0.02315 -0.11285 0.04629 -0.10157 0.08171 C -0.09028 0.11713 0.0585 0.15324 0.06788 0.21273 C 0.07725 0.27222 -0.00973 0.36852 -0.04514 0.43866 C -0.08056 0.50879 -0.16389 0.57824 -0.14514 0.63426 C -0.12639 0.69028 0.07465 0.73611 0.06788 0.77407 C 0.06111 0.81204 -0.175 0.84213 -0.18542 0.86227 C -0.19584 0.88241 -0.09549 0.88842 0.00486 0.89444 " pathEditMode="relative" ptsTypes="aaaaaaaA">
                                      <p:cBhvr>
                                        <p:cTn id="41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357 -0.01181 -0.08698 -0.02361 -0.08212 0.0044 C -0.07725 0.03241 0.05452 0.12546 0.02917 0.16782 C 0.00382 0.21019 -0.21458 0.21227 -0.23385 0.2581 C -0.25312 0.30394 -0.09566 0.38866 -0.08698 0.44306 C -0.0783 0.49745 -0.18559 0.54306 -0.18212 0.58495 C -0.17864 0.62685 -0.06371 0.65347 -0.06614 0.69468 C -0.06857 0.73588 -0.13264 0.78403 -0.1967 0.83241 " pathEditMode="relative" ptsTypes="aaaaaaaA">
                                      <p:cBhvr>
                                        <p:cTn id="4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0"/>
                            </p:stCondLst>
                            <p:childTnLst>
                              <p:par>
                                <p:cTn id="4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059 0.00047 -0.02118 0.00116 0.01459 0.03241 C 0.05035 0.06366 0.21615 0.15394 0.21459 0.18727 C 0.21303 0.2206 -0.01371 0.20278 0.00487 0.23241 C 0.02344 0.26204 0.28507 0.3081 0.32587 0.36574 C 0.36667 0.42338 0.24653 0.53588 0.25 0.57847 C 0.25348 0.62107 0.33316 0.59792 0.34671 0.62153 C 0.36025 0.64514 0.31459 0.70371 0.33073 0.7206 C 0.34688 0.7375 0.39514 0.73009 0.44358 0.72269 " pathEditMode="relative" ptsTypes="aaaaaaaaA">
                                      <p:cBhvr>
                                        <p:cTn id="4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0"/>
                            </p:stCondLst>
                            <p:childTnLst>
                              <p:par>
                                <p:cTn id="4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371 -0.00347 -0.02725 -0.00695 -0.01788 0.00208 C -0.0085 0.01111 0.07066 0.025 0.05643 0.0537 C 0.04219 0.08241 -0.10764 0.12477 -0.1033 0.1743 C -0.09895 0.22384 0.06355 0.29861 0.08212 0.35046 C 0.1007 0.40231 0.0099 0.44444 0.00799 0.48611 C 0.00608 0.52778 0.04393 0.56991 0.07084 0.6 C 0.09775 0.63009 0.1375 0.65555 0.16927 0.66667 C 0.20105 0.67778 0.23108 0.67222 0.26129 0.66667 " pathEditMode="relative" ptsTypes="aaaaaaaaA">
                                      <p:cBhvr>
                                        <p:cTn id="5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spect="1"/>
          </p:cNvSpPr>
          <p:nvPr/>
        </p:nvSpPr>
        <p:spPr>
          <a:xfrm>
            <a:off x="4071934" y="642918"/>
            <a:ext cx="4857784" cy="600079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5080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3600000" scaled="0"/>
            </a:gradFill>
          </a:ln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071538" y="714356"/>
            <a:ext cx="26432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Аркадий Александрович Пластов</a:t>
            </a:r>
          </a:p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«Первый снег»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71538" y="2571744"/>
            <a:ext cx="2714644" cy="3000396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 w="50800" cap="rnd">
            <a:prstDash val="sysDot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32-конечная звезда 4"/>
          <p:cNvSpPr/>
          <p:nvPr/>
        </p:nvSpPr>
        <p:spPr>
          <a:xfrm>
            <a:off x="642910" y="285728"/>
            <a:ext cx="714380" cy="714380"/>
          </a:xfrm>
          <a:prstGeom prst="star32">
            <a:avLst>
              <a:gd name="adj" fmla="val 26893"/>
            </a:avLst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792 0.01504 -0.09566 0.03009 -0.08872 0.04954 C -0.08177 0.06898 0.03177 0.09838 0.04201 0.1162 C 0.05226 0.13403 -0.01806 0.14236 -0.02743 0.15694 C -0.03681 0.17153 -0.02292 0.1868 -0.01458 0.2044 C -0.00625 0.22199 0.03229 0.24884 0.02257 0.2625 C 0.01285 0.27616 -0.0842 0.26389 -0.07257 0.28611 C -0.06094 0.30833 0.08611 0.37361 0.09201 0.39583 C 0.09792 0.41805 -0.04062 0.39213 -0.03715 0.41944 C -0.03368 0.44676 0.11337 0.52708 0.11285 0.55926 C 0.11233 0.59143 -0.04809 0.5875 -0.04028 0.61296 C -0.03247 0.63842 0.15035 0.69213 0.15972 0.7118 C 0.1691 0.73148 -0.00608 0.72083 0.01615 0.73125 C 0.03837 0.74166 0.16597 0.75787 0.29358 0.7743 " pathEditMode="relative" ptsTypes="aaaaaaaaaaaaaA">
                                      <p:cBhvr>
                                        <p:cTn id="2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spect="1"/>
          </p:cNvSpPr>
          <p:nvPr/>
        </p:nvSpPr>
        <p:spPr>
          <a:xfrm>
            <a:off x="500034" y="285728"/>
            <a:ext cx="3929090" cy="592935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214942" y="857232"/>
            <a:ext cx="3429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Алексей Кондратьевич </a:t>
            </a:r>
          </a:p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Саврасов </a:t>
            </a:r>
          </a:p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«Дворик. Зима»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643570" y="2643182"/>
            <a:ext cx="2786082" cy="3071834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32-конечная звезда 5"/>
          <p:cNvSpPr/>
          <p:nvPr/>
        </p:nvSpPr>
        <p:spPr>
          <a:xfrm>
            <a:off x="8001024" y="214290"/>
            <a:ext cx="714380" cy="714380"/>
          </a:xfrm>
          <a:prstGeom prst="star32">
            <a:avLst>
              <a:gd name="adj" fmla="val 26893"/>
            </a:avLst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47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3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673 0.0125 0.05364 0.02523 0.03212 0.04097 C 0.01059 0.05671 -0.12622 0.06504 -0.12917 0.09467 C -0.13212 0.1243 0.00903 0.18819 0.01441 0.21944 C 0.01979 0.25069 -0.10608 0.25764 -0.09688 0.28171 C -0.08768 0.30578 0.06684 0.32963 0.06927 0.36342 C 0.0717 0.39722 -0.08073 0.43379 -0.08229 0.48402 C -0.08386 0.53426 0.10226 0.62662 0.05955 0.66458 C 0.01684 0.70254 -0.31597 0.69166 -0.33872 0.7118 C -0.36146 0.73194 -0.21945 0.75833 -0.07743 0.78495 " pathEditMode="relative" ptsTypes="aaaaaaaaaA">
                                      <p:cBhvr>
                                        <p:cTn id="2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6" grpId="2" animBg="1"/>
      <p:bldP spid="6" grpId="3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spect="1"/>
          </p:cNvSpPr>
          <p:nvPr/>
        </p:nvSpPr>
        <p:spPr>
          <a:xfrm>
            <a:off x="4429124" y="428604"/>
            <a:ext cx="4357718" cy="614366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71472" y="1142984"/>
            <a:ext cx="314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Игорь Эдуардович</a:t>
            </a:r>
          </a:p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Грабарь</a:t>
            </a:r>
          </a:p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«Мартовский снег»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42910" y="2928934"/>
            <a:ext cx="2928958" cy="3071834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32-конечная звезда 4"/>
          <p:cNvSpPr/>
          <p:nvPr/>
        </p:nvSpPr>
        <p:spPr>
          <a:xfrm>
            <a:off x="642910" y="285728"/>
            <a:ext cx="714380" cy="714380"/>
          </a:xfrm>
          <a:prstGeom prst="star32">
            <a:avLst>
              <a:gd name="adj" fmla="val 26893"/>
            </a:avLst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976 0.01643 0.07951 0.03287 0.07726 0.0537 C 0.07535 0.07453 -0.02309 0.10578 -0.01285 0.12476 C -0.00261 0.14375 0.13785 0.1449 0.13871 0.16782 C 0.13958 0.19074 -0.01441 0.23703 -0.00799 0.2625 C -0.00156 0.28796 0.12639 0.30509 0.17743 0.32037 C 0.22847 0.33564 0.27326 0.33518 0.29844 0.35486 C 0.32361 0.37453 0.32604 0.41713 0.32899 0.43865 C 0.33194 0.46018 0.33316 0.46736 0.31614 0.48379 C 0.29913 0.50023 0.21684 0.51689 0.22743 0.53773 C 0.23767 0.55856 0.38299 0.58564 0.37899 0.60856 C 0.375 0.63148 0.21667 0.65115 0.2033 0.67523 C 0.18993 0.6993 0.34253 0.7412 0.29844 0.75277 C 0.25434 0.76435 -0.04219 0.7324 -0.06129 0.74421 C -0.08038 0.75601 0.05174 0.78981 0.18385 0.82361 " pathEditMode="relative" ptsTypes="aaaaaaaaaaaaaaA">
                                      <p:cBhvr>
                                        <p:cTn id="2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1397000"/>
          <a:ext cx="8358246" cy="3474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6357982"/>
              </a:tblGrid>
              <a:tr h="888992">
                <a:tc>
                  <a:txBody>
                    <a:bodyPr/>
                    <a:lstStyle/>
                    <a:p>
                      <a:r>
                        <a:rPr lang="ru-RU" dirty="0" smtClean="0"/>
                        <a:t>Куда совершается путешествие</a:t>
                      </a:r>
                    </a:p>
                    <a:p>
                      <a:r>
                        <a:rPr lang="ru-RU" dirty="0" smtClean="0"/>
                        <a:t>Автор и название картины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Путевые заметки: цвета , оттенки снега, изображенного на картинах</a:t>
                      </a:r>
                      <a:endParaRPr lang="ru-RU" dirty="0"/>
                    </a:p>
                  </a:txBody>
                  <a:tcPr/>
                </a:tc>
              </a:tr>
              <a:tr h="68545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А.А.Пластов «Первый снег»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545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А.К.Саврасов «Дворик. Зима»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545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И.Э.Грабарь «Мартовский снег»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8596" y="428604"/>
            <a:ext cx="82868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Путевые заметки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32-конечная звезда 3"/>
          <p:cNvSpPr/>
          <p:nvPr/>
        </p:nvSpPr>
        <p:spPr>
          <a:xfrm>
            <a:off x="642910" y="285728"/>
            <a:ext cx="714380" cy="714380"/>
          </a:xfrm>
          <a:prstGeom prst="star32">
            <a:avLst>
              <a:gd name="adj" fmla="val 26893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32-конечная звезда 4"/>
          <p:cNvSpPr/>
          <p:nvPr/>
        </p:nvSpPr>
        <p:spPr>
          <a:xfrm>
            <a:off x="8143900" y="1643050"/>
            <a:ext cx="714380" cy="714380"/>
          </a:xfrm>
          <a:prstGeom prst="star32">
            <a:avLst>
              <a:gd name="adj" fmla="val 35096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413 0.00278 -0.04826 0.00579 -0.03403 0.03009 C -0.01944 0.0544 0.09618 0.11204 0.08681 0.14607 C 0.07761 0.18009 -0.11996 0.18773 -0.09062 0.23426 C -0.06111 0.28056 0.24983 0.37871 0.26441 0.4257 C 0.279 0.47269 -0.01788 0.47685 -0.0033 0.51574 C 0.01111 0.55509 0.34219 0.63357 0.35139 0.66019 C 0.36059 0.68658 0.01719 0.65278 0.05156 0.675 C 0.08594 0.69746 0.47361 0.77408 0.55781 0.79329 " pathEditMode="relative" ptsTypes="aaaaaaaaA">
                                      <p:cBhvr>
                                        <p:cTn id="2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800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8004 0.01042 -0.16007 0.02084 -0.16459 0.05162 C -0.1691 0.08241 -0.00348 0.16065 -0.02743 0.18496 C -0.05139 0.20926 -0.29705 0.16806 -0.30816 0.19792 C -0.31927 0.22778 -0.08039 0.33519 -0.09358 0.36343 C -0.10677 0.39167 -0.37639 0.35324 -0.38716 0.36783 C -0.39792 0.38241 -0.11337 0.42269 -0.15816 0.45162 C -0.20295 0.48056 -0.42969 0.51111 -0.65643 0.5419 " pathEditMode="relative" ptsTypes="aaaaaaaA">
                                      <p:cBhvr>
                                        <p:cTn id="2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1" animBg="1"/>
      <p:bldP spid="4" grpId="2" animBg="1"/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1" y="571480"/>
            <a:ext cx="3500461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</a:t>
            </a: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утешествие первое</a:t>
            </a:r>
          </a:p>
          <a:p>
            <a:pPr algn="ctr"/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А.А.Пластов «Первый снег»</a:t>
            </a: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>
            <a:spLocks noChangeAspect="1"/>
          </p:cNvSpPr>
          <p:nvPr/>
        </p:nvSpPr>
        <p:spPr>
          <a:xfrm>
            <a:off x="4071934" y="642918"/>
            <a:ext cx="4857784" cy="600079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32-конечная звезда 4"/>
          <p:cNvSpPr/>
          <p:nvPr/>
        </p:nvSpPr>
        <p:spPr>
          <a:xfrm>
            <a:off x="357158" y="1142984"/>
            <a:ext cx="714380" cy="714380"/>
          </a:xfrm>
          <a:prstGeom prst="star32">
            <a:avLst>
              <a:gd name="adj" fmla="val 35096"/>
            </a:avLst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4601 0.03611 0.09202 0.07245 0.09202 0.09027 C 0.09202 0.1081 -0.01718 0.08819 0 0.10763 C 0.01719 0.12708 0.19323 0.17638 0.19514 0.20648 C 0.19705 0.23657 0.0092 0.25601 0.01129 0.28819 C 0.01337 0.32037 0.20816 0.37662 0.20816 0.4 C 0.20816 0.42337 0.02153 0.41157 0.01129 0.428 C 0.00104 0.44444 0.14532 0.47245 0.14688 0.49884 C 0.14844 0.52523 0.03195 0.57013 0.02101 0.58703 C 0.01007 0.60393 0.07049 0.5956 0.08073 0.6 C 0.09098 0.60439 0.08664 0.60856 0.08229 0.61296 " pathEditMode="relative" ptsTypes="aaaaaaaaaaA">
                                      <p:cBhvr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902411"/>
            <a:ext cx="5891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Объясните смысл словосочетания «Первый снег».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2979" y="1500174"/>
            <a:ext cx="54621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Какое время года изобразил художник на картине?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4414" y="244101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Что изображено на картине?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3071810"/>
            <a:ext cx="73171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Что происходит на картине в тот момент, который изобразил  художник?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4414" y="3883887"/>
            <a:ext cx="70968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 на неподвижном холсте художнику удалось изобразить</a:t>
            </a:r>
          </a:p>
          <a:p>
            <a:pPr algn="just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движение снежинок?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4824723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Какого цвета снег на этой картине?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5852" y="5526961"/>
            <a:ext cx="71545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Каково значение прилагательного чистый в данном случае? </a:t>
            </a:r>
          </a:p>
          <a:p>
            <a:pPr algn="just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Подберите синонимы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32-конечная звезда 8"/>
          <p:cNvSpPr/>
          <p:nvPr/>
        </p:nvSpPr>
        <p:spPr>
          <a:xfrm>
            <a:off x="500034" y="785794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0" name="32-конечная звезда 9"/>
          <p:cNvSpPr/>
          <p:nvPr/>
        </p:nvSpPr>
        <p:spPr>
          <a:xfrm>
            <a:off x="500034" y="1643050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1" name="32-конечная звезда 10"/>
          <p:cNvSpPr/>
          <p:nvPr/>
        </p:nvSpPr>
        <p:spPr>
          <a:xfrm>
            <a:off x="500034" y="2428868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2" name="32-конечная звезда 11"/>
          <p:cNvSpPr/>
          <p:nvPr/>
        </p:nvSpPr>
        <p:spPr>
          <a:xfrm>
            <a:off x="500034" y="3143248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3" name="32-конечная звезда 12"/>
          <p:cNvSpPr/>
          <p:nvPr/>
        </p:nvSpPr>
        <p:spPr>
          <a:xfrm>
            <a:off x="500034" y="4000504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4" name="32-конечная звезда 13"/>
          <p:cNvSpPr/>
          <p:nvPr/>
        </p:nvSpPr>
        <p:spPr>
          <a:xfrm>
            <a:off x="500034" y="4857760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6" name="32-конечная звезда 15"/>
          <p:cNvSpPr/>
          <p:nvPr/>
        </p:nvSpPr>
        <p:spPr>
          <a:xfrm>
            <a:off x="500034" y="5643578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30" y="428604"/>
            <a:ext cx="8694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Какое значение вносит суффикс –</a:t>
            </a:r>
            <a:r>
              <a:rPr lang="ru-RU" sz="2400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оват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- в прилагательного 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голубоватый?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7616" y="1428736"/>
            <a:ext cx="4773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Какова поверхность снега на картине? 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9422" y="2000240"/>
            <a:ext cx="820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Почему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мы обратили внимание на прилагательное ровный, ведь оно 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не обозначает цвет?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8082" y="3143248"/>
            <a:ext cx="8196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Какие тона выбрал для своей картины Пластов: яркие или неяркие?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9769" y="3786190"/>
            <a:ext cx="7991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Какие краски использовал автор, чтобы показать нам белый снег?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5786" y="4538971"/>
            <a:ext cx="5762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 на картине подчеркивается  белизна снега?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5636" y="5357826"/>
            <a:ext cx="9604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Что обозначает прилагательное контрастный и как  работает 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контрастность в данной картине?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0" name="32-конечная звезда 9"/>
          <p:cNvSpPr/>
          <p:nvPr/>
        </p:nvSpPr>
        <p:spPr>
          <a:xfrm>
            <a:off x="214282" y="571480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32-конечная звезда 10"/>
          <p:cNvSpPr/>
          <p:nvPr/>
        </p:nvSpPr>
        <p:spPr>
          <a:xfrm>
            <a:off x="214282" y="1428736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32-конечная звезда 11"/>
          <p:cNvSpPr/>
          <p:nvPr/>
        </p:nvSpPr>
        <p:spPr>
          <a:xfrm>
            <a:off x="214282" y="2143116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32-конечная звезда 12"/>
          <p:cNvSpPr/>
          <p:nvPr/>
        </p:nvSpPr>
        <p:spPr>
          <a:xfrm>
            <a:off x="214282" y="3071810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32-конечная звезда 13"/>
          <p:cNvSpPr/>
          <p:nvPr/>
        </p:nvSpPr>
        <p:spPr>
          <a:xfrm>
            <a:off x="214282" y="3786190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32-конечная звезда 14"/>
          <p:cNvSpPr/>
          <p:nvPr/>
        </p:nvSpPr>
        <p:spPr>
          <a:xfrm>
            <a:off x="214282" y="4572008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32-конечная звезда 15"/>
          <p:cNvSpPr/>
          <p:nvPr/>
        </p:nvSpPr>
        <p:spPr>
          <a:xfrm>
            <a:off x="214282" y="5500702"/>
            <a:ext cx="500066" cy="500066"/>
          </a:xfrm>
          <a:prstGeom prst="star32">
            <a:avLst>
              <a:gd name="adj" fmla="val 32442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6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978</Words>
  <PresentationFormat>Экран (4:3)</PresentationFormat>
  <Paragraphs>151</Paragraphs>
  <Slides>22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GEG</cp:lastModifiedBy>
  <cp:revision>47</cp:revision>
  <dcterms:modified xsi:type="dcterms:W3CDTF">2009-01-25T15:41:16Z</dcterms:modified>
</cp:coreProperties>
</file>